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0E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1560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6600" b="1" i="0">
                <a:solidFill>
                  <a:srgbClr val="F4F2FF"/>
                </a:solidFill>
                <a:latin typeface="Helvetica Neue"/>
              </a:rPr>
              <a:t>sigilOS</a:t>
            </a:r>
          </a:p>
          <a:p>
            <a:pPr algn="l"/>
            <a:r>
              <a:rPr sz="2600" b="0" i="0">
                <a:solidFill>
                  <a:srgbClr val="C4B5FD"/>
                </a:solidFill>
                <a:latin typeface="Helvetica Neue"/>
              </a:rPr>
              <a:t>The safe substrate for the next era of computing.</a:t>
            </a:r>
          </a:p>
          <a:p>
            <a:pPr algn="l">
              <a:spcBef>
                <a:spcPts val="1400"/>
              </a:spcBef>
            </a:pPr>
            <a:r>
              <a:rPr sz="1600" b="0" i="0">
                <a:solidFill>
                  <a:srgbClr val="9A94B4"/>
                </a:solidFill>
                <a:latin typeface="Helvetica Neue"/>
              </a:rPr>
              <a:t>One safe language. One image. Embedded rigor, verified security, and a real desktop — at once.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55080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9A94B4"/>
                </a:solidFill>
                <a:latin typeface="Helvetica Neue"/>
              </a:rPr>
              <a:t>Built in Manhattan, Kansas · the Little Apple  ·  sigilos.grio.co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0E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6858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A78BFA"/>
                </a:solidFill>
                <a:latin typeface="Helvetica Neue"/>
              </a:rPr>
              <a:t>THE COMPETITION — HONESTLY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051560"/>
            <a:ext cx="2011680" cy="54864"/>
          </a:xfrm>
          <a:prstGeom prst="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097280"/>
            <a:ext cx="105156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F4F2FF"/>
                </a:solidFill>
                <a:latin typeface="Helvetica Neue"/>
              </a:rPr>
              <a:t>We concede what’s true. Then we win on our axis.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37744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sz="1900" b="1">
                <a:solidFill>
                  <a:srgbClr val="F4F2FF"/>
                </a:solidFill>
                <a:latin typeface="Helvetica Neue"/>
              </a:rPr>
              <a:t>QNX / certified RTOS</a:t>
            </a:r>
            <a:r>
              <a:rPr sz="1600">
                <a:solidFill>
                  <a:srgbClr val="9A94B4"/>
                </a:solidFill>
                <a:latin typeface="Helvetica Neue"/>
              </a:rPr>
              <a:t>  —  mature, certified, shipping in a billion cars today.</a:t>
            </a:r>
          </a:p>
          <a:p>
            <a:pPr>
              <a:spcAft>
                <a:spcPts val="1200"/>
              </a:spcAft>
            </a:pPr>
            <a:r>
              <a:rPr sz="1600">
                <a:solidFill>
                  <a:srgbClr val="C4B5FD"/>
                </a:solidFill>
                <a:latin typeface="Helvetica Neue"/>
              </a:rPr>
              <a:t>→ They certified the old foundation. We built a new one — memory-safe and provable by construction — and we compete on the next design cycle, not this one.</a:t>
            </a:r>
          </a:p>
          <a:p>
            <a:pPr>
              <a:spcAft>
                <a:spcPts val="400"/>
              </a:spcAft>
            </a:pPr>
            <a:r>
              <a:rPr sz="1900" b="1">
                <a:solidFill>
                  <a:srgbClr val="F4F2FF"/>
                </a:solidFill>
                <a:latin typeface="Helvetica Neue"/>
              </a:rPr>
              <a:t>Embedded Linux</a:t>
            </a:r>
            <a:r>
              <a:rPr sz="1600">
                <a:solidFill>
                  <a:srgbClr val="9A94B4"/>
                </a:solidFill>
                <a:latin typeface="Helvetica Neue"/>
              </a:rPr>
              <a:t>  —  unbeatable driver and package breadth, battle-tested at scale.</a:t>
            </a:r>
          </a:p>
          <a:p>
            <a:pPr>
              <a:spcAft>
                <a:spcPts val="1200"/>
              </a:spcAft>
            </a:pPr>
            <a:r>
              <a:rPr sz="1600">
                <a:solidFill>
                  <a:srgbClr val="C4B5FD"/>
                </a:solidFill>
                <a:latin typeface="Helvetica Neue"/>
              </a:rPr>
              <a:t>→ Linux gives you everything — including access you never meant to grant. We give a lean base where nothing is ambient and isolation can’t be forgotten.</a:t>
            </a:r>
          </a:p>
          <a:p>
            <a:pPr>
              <a:spcAft>
                <a:spcPts val="400"/>
              </a:spcAft>
            </a:pPr>
            <a:r>
              <a:rPr sz="1900" b="1">
                <a:solidFill>
                  <a:srgbClr val="F4F2FF"/>
                </a:solidFill>
                <a:latin typeface="Helvetica Neue"/>
              </a:rPr>
              <a:t>Zero-trust / EDR vendors</a:t>
            </a:r>
            <a:r>
              <a:rPr sz="1600">
                <a:solidFill>
                  <a:srgbClr val="9A94B4"/>
                </a:solidFill>
                <a:latin typeface="Helvetica Neue"/>
              </a:rPr>
              <a:t>  —  deployable on today’s fleet; valuable detection and response.</a:t>
            </a:r>
          </a:p>
          <a:p>
            <a:pPr>
              <a:spcAft>
                <a:spcPts val="1200"/>
              </a:spcAft>
            </a:pPr>
            <a:r>
              <a:rPr sz="1600">
                <a:solidFill>
                  <a:srgbClr val="C4B5FD"/>
                </a:solidFill>
                <a:latin typeface="Helvetica Neue"/>
              </a:rPr>
              <a:t>→ They watch for the breach. We removed the authority it needs. Real zero-trust is what the OS is made of, not a product bolted on.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0E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6858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A78BFA"/>
                </a:solidFill>
                <a:latin typeface="Helvetica Neue"/>
              </a:rPr>
              <a:t>GO-TO-MARKET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051560"/>
            <a:ext cx="2011680" cy="54864"/>
          </a:xfrm>
          <a:prstGeom prst="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097280"/>
            <a:ext cx="105156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 i="0">
                <a:solidFill>
                  <a:srgbClr val="F4F2FF"/>
                </a:solidFill>
                <a:latin typeface="Helvetica Neue"/>
              </a:rPr>
              <a:t>Two motions, one substrate.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651760"/>
            <a:ext cx="10515600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sz="2100" b="1">
                <a:solidFill>
                  <a:srgbClr val="F4F2FF"/>
                </a:solidFill>
                <a:latin typeface="Helvetica Neue"/>
              </a:rPr>
              <a:t>Bottom-up — mindshare.  </a:t>
            </a:r>
            <a:r>
              <a:rPr sz="2100">
                <a:solidFill>
                  <a:srgbClr val="9A94B4"/>
                </a:solidFill>
                <a:latin typeface="Helvetica Neue"/>
              </a:rPr>
              <a:t>Land with what people run today (the language, Forge). Build a developer &amp; enthusiast community.</a:t>
            </a:r>
          </a:p>
          <a:p>
            <a:pPr>
              <a:spcAft>
                <a:spcPts val="1800"/>
              </a:spcAft>
            </a:pPr>
            <a:r>
              <a:rPr sz="2100" b="1">
                <a:solidFill>
                  <a:srgbClr val="F4F2FF"/>
                </a:solidFill>
                <a:latin typeface="Helvetica Neue"/>
              </a:rPr>
              <a:t>Top-down — revenue.  </a:t>
            </a:r>
            <a:r>
              <a:rPr sz="2100">
                <a:solidFill>
                  <a:srgbClr val="9A94B4"/>
                </a:solidFill>
                <a:latin typeface="Helvetica Neue"/>
              </a:rPr>
              <a:t>Design wins in high-assurance verticals where the architecture is rare and willingness-to-pay is real.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355080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9A94B4"/>
                </a:solidFill>
                <a:latin typeface="Helvetica Neue"/>
              </a:rPr>
              <a:t>Discipline: we sell only where we’re a genuine fit — no square pegs.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0E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6858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A78BFA"/>
                </a:solidFill>
                <a:latin typeface="Helvetica Neue"/>
              </a:rPr>
              <a:t>THE ASK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051560"/>
            <a:ext cx="2011680" cy="54864"/>
          </a:xfrm>
          <a:prstGeom prst="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103120"/>
            <a:ext cx="10607040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4F2FF"/>
                </a:solidFill>
                <a:latin typeface="Helvetica Neue"/>
              </a:rPr>
              <a:t>Back us, and we become the substrate</a:t>
            </a:r>
          </a:p>
          <a:p>
            <a:pPr algn="l"/>
            <a:r>
              <a:rPr sz="3400" b="1" i="0">
                <a:solidFill>
                  <a:srgbClr val="A78BFA"/>
                </a:solidFill>
                <a:latin typeface="Helvetica Neue"/>
              </a:rPr>
              <a:t>the next era of computing runs on.</a:t>
            </a:r>
          </a:p>
          <a:p>
            <a:pPr algn="l">
              <a:spcBef>
                <a:spcPts val="2000"/>
              </a:spcBef>
            </a:pPr>
            <a:r>
              <a:rPr sz="1800" b="0" i="0">
                <a:solidFill>
                  <a:srgbClr val="9A94B4"/>
                </a:solidFill>
                <a:latin typeface="Helvetica Neue"/>
              </a:rPr>
              <a:t>From the firmware in a household appliance to a tablet, a desktop, medical equipment, and the hardest embedded systems there are — one safe, verifiable foundation underneath all of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355080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9A94B4"/>
                </a:solidFill>
                <a:latin typeface="Helvetica Neue"/>
              </a:rPr>
              <a:t>sigilOS · Manhattan, Kansas · sigilos.grio.co  —  We’re not chasing the incumbents. We’re building what they’ll need.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0E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6858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A78BFA"/>
                </a:solidFill>
                <a:latin typeface="Helvetica Neue"/>
              </a:rPr>
              <a:t>THE PROBLEM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051560"/>
            <a:ext cx="2011680" cy="54864"/>
          </a:xfrm>
          <a:prstGeom prst="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097280"/>
            <a:ext cx="105156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1" i="0">
                <a:solidFill>
                  <a:srgbClr val="F4F2FF"/>
                </a:solidFill>
                <a:latin typeface="Helvetica Neue"/>
              </a:rPr>
              <a:t>Every system runs on software that trusts by default.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651760"/>
            <a:ext cx="105156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D6D2EA"/>
                </a:solidFill>
                <a:latin typeface="Helvetica Neue"/>
              </a:rPr>
              <a:t>Almost every breach, recall, and 3 a.m. page traces back to the same thing:</a:t>
            </a:r>
          </a:p>
          <a:p>
            <a:pPr algn="l">
              <a:spcBef>
                <a:spcPts val="600"/>
              </a:spcBef>
            </a:pPr>
            <a:r>
              <a:rPr sz="2600" b="1" i="0">
                <a:solidFill>
                  <a:srgbClr val="F4F2FF"/>
                </a:solidFill>
                <a:latin typeface="Helvetica Neue"/>
              </a:rPr>
              <a:t>software holding authority it never should have had.</a:t>
            </a:r>
          </a:p>
          <a:p>
            <a:pPr algn="l">
              <a:spcBef>
                <a:spcPts val="1800"/>
              </a:spcBef>
            </a:pPr>
            <a:r>
              <a:rPr sz="1900" b="0" i="0">
                <a:solidFill>
                  <a:srgbClr val="9A94B4"/>
                </a:solidFill>
                <a:latin typeface="Helvetica Neue"/>
              </a:rPr>
              <a:t>The industry’s answer is to watch for the misuse — an endless, expensive treadmill of detection and patches on a fifty-year-old foundation of unsafe code and ambient trust.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0E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6858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A78BFA"/>
                </a:solidFill>
                <a:latin typeface="Helvetica Neue"/>
              </a:rPr>
              <a:t>THE INSIGHT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051560"/>
            <a:ext cx="2011680" cy="54864"/>
          </a:xfrm>
          <a:prstGeom prst="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194560"/>
            <a:ext cx="105156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F4F2FF"/>
                </a:solidFill>
                <a:latin typeface="Helvetica Neue"/>
              </a:rPr>
              <a:t>It’s a foundation problem,</a:t>
            </a:r>
          </a:p>
          <a:p>
            <a:pPr algn="l"/>
            <a:r>
              <a:rPr sz="4400" b="1" i="0">
                <a:solidFill>
                  <a:srgbClr val="A78BFA"/>
                </a:solidFill>
                <a:latin typeface="Helvetica Neue"/>
              </a:rPr>
              <a:t>not a patch problem.</a:t>
            </a:r>
          </a:p>
          <a:p>
            <a:pPr algn="l">
              <a:spcBef>
                <a:spcPts val="2200"/>
              </a:spcBef>
            </a:pPr>
            <a:r>
              <a:rPr sz="2200" b="0" i="0">
                <a:solidFill>
                  <a:srgbClr val="D6D2EA"/>
                </a:solidFill>
                <a:latin typeface="Helvetica Neue"/>
              </a:rPr>
              <a:t>So we didn’t harden the old foundation. We built a new one.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0E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6858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A78BFA"/>
                </a:solidFill>
                <a:latin typeface="Helvetica Neue"/>
              </a:rPr>
              <a:t>IN PLAIN TERMS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051560"/>
            <a:ext cx="2011680" cy="54864"/>
          </a:xfrm>
          <a:prstGeom prst="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828800"/>
            <a:ext cx="10607040" cy="4023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F4F2FF"/>
                </a:solidFill>
                <a:latin typeface="Helvetica Neue"/>
              </a:rPr>
              <a:t>Today’s computer is a building where every worker gets a master key —</a:t>
            </a:r>
          </a:p>
          <a:p>
            <a:pPr algn="l"/>
            <a:r>
              <a:rPr sz="3000" b="1" i="0">
                <a:solidFill>
                  <a:srgbClr val="9A94B4"/>
                </a:solidFill>
                <a:latin typeface="Helvetica Neue"/>
              </a:rPr>
              <a:t>and security is the endless work of watching them.</a:t>
            </a:r>
          </a:p>
          <a:p>
            <a:pPr algn="l">
              <a:spcBef>
                <a:spcPts val="2600"/>
              </a:spcBef>
            </a:pPr>
            <a:r>
              <a:rPr sz="2600" b="1" i="0">
                <a:solidFill>
                  <a:srgbClr val="C4B5FD"/>
                </a:solidFill>
                <a:latin typeface="Helvetica Neue"/>
              </a:rPr>
              <a:t>sigilOS hands each worker a key to exactly one room — and the locks are the walls themselves,</a:t>
            </a:r>
          </a:p>
          <a:p>
            <a:pPr algn="l"/>
            <a:r>
              <a:rPr sz="2600" b="1" i="0">
                <a:solidFill>
                  <a:srgbClr val="C4B5FD"/>
                </a:solidFill>
                <a:latin typeface="Helvetica Neue"/>
              </a:rPr>
              <a:t>so a key can’t be copied, forged, or picked.</a:t>
            </a:r>
          </a:p>
          <a:p>
            <a:pPr algn="l">
              <a:spcBef>
                <a:spcPts val="2400"/>
              </a:spcBef>
            </a:pPr>
            <a:r>
              <a:rPr sz="2200" b="0" i="0">
                <a:solidFill>
                  <a:srgbClr val="F4F2FF"/>
                </a:solidFill>
                <a:latin typeface="Helvetica Neue"/>
              </a:rPr>
              <a:t>There’s nothing to catch, because there’s nothing to abuse.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0E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6858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A78BFA"/>
                </a:solidFill>
                <a:latin typeface="Helvetica Neue"/>
              </a:rPr>
              <a:t>WHAT WE BUILT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051560"/>
            <a:ext cx="2011680" cy="54864"/>
          </a:xfrm>
          <a:prstGeom prst="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097280"/>
            <a:ext cx="105156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4F2FF"/>
                </a:solidFill>
                <a:latin typeface="Helvetica Neue"/>
              </a:rPr>
              <a:t>A language, and an operating system written in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651760"/>
            <a:ext cx="10515600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2000" b="1">
                <a:solidFill>
                  <a:srgbClr val="F4F2FF"/>
                </a:solidFill>
                <a:latin typeface="Helvetica Neue"/>
              </a:rPr>
              <a:t>Sigil — the language.  </a:t>
            </a:r>
            <a:r>
              <a:rPr sz="2000">
                <a:solidFill>
                  <a:srgbClr val="9A94B4"/>
                </a:solidFill>
                <a:latin typeface="Helvetica Neue"/>
              </a:rPr>
              <a:t>A program can touch only what you explicitly hand it, and safety is proven mathematically before the code ever runs.</a:t>
            </a:r>
          </a:p>
          <a:p>
            <a:pPr>
              <a:spcAft>
                <a:spcPts val="1600"/>
              </a:spcAft>
            </a:pPr>
            <a:r>
              <a:rPr sz="2000" b="1">
                <a:solidFill>
                  <a:srgbClr val="F4F2FF"/>
                </a:solidFill>
                <a:latin typeface="Helvetica Neue"/>
              </a:rPr>
              <a:t>sigilOS — the operating system.  </a:t>
            </a:r>
            <a:r>
              <a:rPr sz="2000">
                <a:solidFill>
                  <a:srgbClr val="9A94B4"/>
                </a:solidFill>
                <a:latin typeface="Helvetica Neue"/>
              </a:rPr>
              <a:t>A complete OS written entirely in Sigil, top to bottom, with zero C — firmware to desktop.</a:t>
            </a:r>
          </a:p>
          <a:p>
            <a:pPr>
              <a:spcAft>
                <a:spcPts val="1600"/>
              </a:spcAft>
            </a:pPr>
            <a:r>
              <a:rPr sz="2000" b="1">
                <a:solidFill>
                  <a:srgbClr val="F4F2FF"/>
                </a:solidFill>
                <a:latin typeface="Helvetica Neue"/>
              </a:rPr>
              <a:t>One image, doorbell to jet fighter.  </a:t>
            </a:r>
            <a:r>
              <a:rPr sz="2000">
                <a:solidFill>
                  <a:srgbClr val="9A94B4"/>
                </a:solidFill>
                <a:latin typeface="Helvetica Neue"/>
              </a:rPr>
              <a:t>The same safe substrate scales from a 1 GB Raspberry Pi to a workstation.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0E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6858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A78BFA"/>
                </a:solidFill>
                <a:latin typeface="Helvetica Neue"/>
              </a:rPr>
              <a:t>WHY IT’S DIFFERENT (THE MOAT)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051560"/>
            <a:ext cx="2011680" cy="54864"/>
          </a:xfrm>
          <a:prstGeom prst="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097280"/>
            <a:ext cx="105156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4F2FF"/>
                </a:solidFill>
                <a:latin typeface="Helvetica Neue"/>
              </a:rPr>
              <a:t>Four hard things — at once, on one safe language.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60320"/>
            <a:ext cx="10515600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900" b="1">
                <a:solidFill>
                  <a:srgbClr val="F4F2FF"/>
                </a:solidFill>
                <a:latin typeface="Helvetica Neue"/>
              </a:rPr>
              <a:t>Authority is explicit.  </a:t>
            </a:r>
            <a:r>
              <a:rPr sz="1900">
                <a:solidFill>
                  <a:srgbClr val="9A94B4"/>
                </a:solidFill>
                <a:latin typeface="Helvetica Neue"/>
              </a:rPr>
              <a:t>Capability-secure by construction — no ambient authority, enforced at the hardware seam.</a:t>
            </a:r>
          </a:p>
          <a:p>
            <a:pPr>
              <a:spcAft>
                <a:spcPts val="1200"/>
              </a:spcAft>
            </a:pPr>
            <a:r>
              <a:rPr sz="1900" b="1">
                <a:solidFill>
                  <a:srgbClr val="F4F2FF"/>
                </a:solidFill>
                <a:latin typeface="Helvetica Neue"/>
              </a:rPr>
              <a:t>Memory-safe by design.  </a:t>
            </a:r>
            <a:r>
              <a:rPr sz="1900">
                <a:solidFill>
                  <a:srgbClr val="9A94B4"/>
                </a:solidFill>
                <a:latin typeface="Helvetica Neue"/>
              </a:rPr>
              <a:t>One safe language, zero C — the whole class of memory-corruption defects is absent.</a:t>
            </a:r>
          </a:p>
          <a:p>
            <a:pPr>
              <a:spcAft>
                <a:spcPts val="1200"/>
              </a:spcAft>
            </a:pPr>
            <a:r>
              <a:rPr sz="1900" b="1">
                <a:solidFill>
                  <a:srgbClr val="F4F2FF"/>
                </a:solidFill>
                <a:latin typeface="Helvetica Neue"/>
              </a:rPr>
              <a:t>Proven, then erased.  </a:t>
            </a:r>
            <a:r>
              <a:rPr sz="1900">
                <a:solidFill>
                  <a:srgbClr val="9A94B4"/>
                </a:solidFill>
                <a:latin typeface="Helvetica Neue"/>
              </a:rPr>
              <a:t>Contracts and effects proven at build, stripped from the binary — safety with no runtime tax.</a:t>
            </a:r>
          </a:p>
          <a:p>
            <a:pPr>
              <a:spcAft>
                <a:spcPts val="1200"/>
              </a:spcAft>
            </a:pPr>
            <a:r>
              <a:rPr sz="1900" b="1">
                <a:solidFill>
                  <a:srgbClr val="F4F2FF"/>
                </a:solidFill>
                <a:latin typeface="Helvetica Neue"/>
              </a:rPr>
              <a:t>A trust base you can verify.  </a:t>
            </a:r>
            <a:r>
              <a:rPr sz="1900">
                <a:solidFill>
                  <a:srgbClr val="9A94B4"/>
                </a:solidFill>
                <a:latin typeface="Helvetica Neue"/>
              </a:rPr>
              <a:t>A self-hosting, byte-reproducible compiler — verify the artifact, don’t trust the source.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355080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9A94B4"/>
                </a:solidFill>
                <a:latin typeface="Helvetica Neue"/>
              </a:rPr>
              <a:t>No incumbent offers all four together — reproducing the combination is a re-foundation, not a sprint.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0E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6858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A78BFA"/>
                </a:solidFill>
                <a:latin typeface="Helvetica Neue"/>
              </a:rPr>
              <a:t>THIS IS NOT A WHITEPAPER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051560"/>
            <a:ext cx="2011680" cy="54864"/>
          </a:xfrm>
          <a:prstGeom prst="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097280"/>
            <a:ext cx="105156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 i="0">
                <a:solidFill>
                  <a:srgbClr val="F4F2FF"/>
                </a:solidFill>
                <a:latin typeface="Helvetica Neue"/>
              </a:rPr>
              <a:t>It boots on real hardware today.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468880"/>
            <a:ext cx="10515600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300" b="1">
                <a:solidFill>
                  <a:srgbClr val="5FD39A"/>
                </a:solidFill>
                <a:latin typeface="Helvetica Neue"/>
              </a:rPr>
              <a:t>PROVEN  </a:t>
            </a:r>
            <a:r>
              <a:rPr sz="1900" b="1">
                <a:solidFill>
                  <a:srgbClr val="F4F2FF"/>
                </a:solidFill>
                <a:latin typeface="Helvetica Neue"/>
              </a:rPr>
              <a:t>An entire capability-secure OS in one memory-safe language boots on real x86-64 metal.  </a:t>
            </a:r>
            <a:r>
              <a:rPr sz="1900">
                <a:solidFill>
                  <a:srgbClr val="9A94B4"/>
                </a:solidFill>
                <a:latin typeface="Helvetica Neue"/>
              </a:rPr>
              <a:t>The hardest technical risk is retired.</a:t>
            </a:r>
          </a:p>
          <a:p>
            <a:pPr>
              <a:spcAft>
                <a:spcPts val="1200"/>
              </a:spcAft>
            </a:pPr>
            <a:r>
              <a:rPr sz="1300" b="1">
                <a:solidFill>
                  <a:srgbClr val="5FD39A"/>
                </a:solidFill>
                <a:latin typeface="Helvetica Neue"/>
              </a:rPr>
              <a:t>PROVEN  </a:t>
            </a:r>
            <a:r>
              <a:rPr sz="1900" b="1">
                <a:solidFill>
                  <a:srgbClr val="F4F2FF"/>
                </a:solidFill>
                <a:latin typeface="Helvetica Neue"/>
              </a:rPr>
              <a:t>The compiler self-hosts and is byte-reproducible.  </a:t>
            </a:r>
            <a:r>
              <a:rPr sz="1900">
                <a:solidFill>
                  <a:srgbClr val="9A94B4"/>
                </a:solidFill>
                <a:latin typeface="Helvetica Neue"/>
              </a:rPr>
              <a:t>You can verify the trust base.</a:t>
            </a:r>
          </a:p>
          <a:p>
            <a:pPr>
              <a:spcAft>
                <a:spcPts val="1200"/>
              </a:spcAft>
            </a:pPr>
            <a:r>
              <a:rPr sz="1300" b="1">
                <a:solidFill>
                  <a:srgbClr val="9A94B4"/>
                </a:solidFill>
                <a:latin typeface="Helvetica Neue"/>
              </a:rPr>
              <a:t>SHIPPING  </a:t>
            </a:r>
            <a:r>
              <a:rPr sz="1900" b="1">
                <a:solidFill>
                  <a:srgbClr val="F4F2FF"/>
                </a:solidFill>
                <a:latin typeface="Helvetica Neue"/>
              </a:rPr>
              <a:t>A first native product (Forge) is downloadable today.  </a:t>
            </a:r>
            <a:r>
              <a:rPr sz="1900">
                <a:solidFill>
                  <a:srgbClr val="9A94B4"/>
                </a:solidFill>
                <a:latin typeface="Helvetica Neue"/>
              </a:rPr>
              <a:t>macOS, Linux, Windows.</a:t>
            </a:r>
          </a:p>
          <a:p>
            <a:pPr>
              <a:spcAft>
                <a:spcPts val="1200"/>
              </a:spcAft>
            </a:pPr>
            <a:r>
              <a:rPr sz="1300" b="1">
                <a:solidFill>
                  <a:srgbClr val="9A94B4"/>
                </a:solidFill>
                <a:latin typeface="Helvetica Neue"/>
              </a:rPr>
              <a:t>HONEST  </a:t>
            </a:r>
            <a:r>
              <a:rPr sz="1900" b="1">
                <a:solidFill>
                  <a:srgbClr val="F4F2FF"/>
                </a:solidFill>
                <a:latin typeface="Helvetica Neue"/>
              </a:rPr>
              <a:t>Pre-1.0, uncertified, built in the open.  </a:t>
            </a:r>
            <a:r>
              <a:rPr sz="1900">
                <a:solidFill>
                  <a:srgbClr val="9A94B4"/>
                </a:solidFill>
                <a:latin typeface="Helvetica Neue"/>
              </a:rPr>
              <a:t>No vanity metrics. We’ll show you exactly where the line is.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0E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6858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A78BFA"/>
                </a:solidFill>
                <a:latin typeface="Helvetica Neue"/>
              </a:rPr>
              <a:t>WHY NOW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051560"/>
            <a:ext cx="2011680" cy="54864"/>
          </a:xfrm>
          <a:prstGeom prst="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097280"/>
            <a:ext cx="105156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4F2FF"/>
                </a:solidFill>
                <a:latin typeface="Helvetica Neue"/>
              </a:rPr>
              <a:t>The world is being ordered our direction.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651760"/>
            <a:ext cx="10515600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300"/>
              </a:spcAft>
            </a:pPr>
            <a:r>
              <a:rPr sz="2000" b="1">
                <a:solidFill>
                  <a:srgbClr val="F4F2FF"/>
                </a:solidFill>
                <a:latin typeface="Helvetica Neue"/>
              </a:rPr>
              <a:t>Regulation.  </a:t>
            </a:r>
            <a:r>
              <a:rPr sz="2000">
                <a:solidFill>
                  <a:srgbClr val="9A94B4"/>
                </a:solidFill>
                <a:latin typeface="Helvetica Neue"/>
              </a:rPr>
              <a:t>Guidance is moving from “prefer” to “require” memory-safe languages for critical software.</a:t>
            </a:r>
          </a:p>
          <a:p>
            <a:pPr>
              <a:spcAft>
                <a:spcPts val="1300"/>
              </a:spcAft>
            </a:pPr>
            <a:r>
              <a:rPr sz="2000" b="1">
                <a:solidFill>
                  <a:srgbClr val="F4F2FF"/>
                </a:solidFill>
                <a:latin typeface="Helvetica Neue"/>
              </a:rPr>
              <a:t>Supply-chain trust.  </a:t>
            </a:r>
            <a:r>
              <a:rPr sz="2000">
                <a:solidFill>
                  <a:srgbClr val="9A94B4"/>
                </a:solidFill>
                <a:latin typeface="Helvetica Neue"/>
              </a:rPr>
              <a:t>Reproducible builds and verifiable trust bases are becoming procurement requirements.</a:t>
            </a:r>
          </a:p>
          <a:p>
            <a:pPr>
              <a:spcAft>
                <a:spcPts val="1300"/>
              </a:spcAft>
            </a:pPr>
            <a:r>
              <a:rPr sz="2000" b="1">
                <a:solidFill>
                  <a:srgbClr val="F4F2FF"/>
                </a:solidFill>
                <a:latin typeface="Helvetica Neue"/>
              </a:rPr>
              <a:t>The AI boom.  </a:t>
            </a:r>
            <a:r>
              <a:rPr sz="2000">
                <a:solidFill>
                  <a:srgbClr val="9A94B4"/>
                </a:solidFill>
                <a:latin typeface="Helvetica Neue"/>
              </a:rPr>
              <a:t>Machine-written code and autonomous agents need a substrate that proves what software may do.</a:t>
            </a:r>
          </a:p>
          <a:p>
            <a:pPr>
              <a:spcAft>
                <a:spcPts val="1300"/>
              </a:spcAft>
            </a:pPr>
            <a:r>
              <a:rPr sz="2000" b="1">
                <a:solidFill>
                  <a:srgbClr val="F4F2FF"/>
                </a:solidFill>
                <a:latin typeface="Helvetica Neue"/>
              </a:rPr>
              <a:t>The edge.  </a:t>
            </a:r>
            <a:r>
              <a:rPr sz="2000">
                <a:solidFill>
                  <a:srgbClr val="9A94B4"/>
                </a:solidFill>
                <a:latin typeface="Helvetica Neue"/>
              </a:rPr>
              <a:t>Billions of devices reward one safe base that scales from sensor to server.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0E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6858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A78BFA"/>
                </a:solidFill>
                <a:latin typeface="Helvetica Neue"/>
              </a:rPr>
              <a:t>WHERE WE FIT — AND ONLY WHERE WE FIT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051560"/>
            <a:ext cx="2011680" cy="54864"/>
          </a:xfrm>
          <a:prstGeom prst="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097280"/>
            <a:ext cx="105156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4F2FF"/>
                </a:solidFill>
                <a:latin typeface="Helvetica Neue"/>
              </a:rPr>
              <a:t>High-value verticals, honest fit.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468880"/>
            <a:ext cx="10515600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900" b="1">
                <a:solidFill>
                  <a:srgbClr val="F4F2FF"/>
                </a:solidFill>
                <a:latin typeface="Helvetica Neue"/>
              </a:rPr>
              <a:t>Safety-critical &amp; high-assurance.  </a:t>
            </a:r>
            <a:r>
              <a:rPr sz="1900">
                <a:solidFill>
                  <a:srgbClr val="9A94B4"/>
                </a:solidFill>
                <a:latin typeface="Helvetica Neue"/>
              </a:rPr>
              <a:t>Medical, avionics, industrial — the flagship.</a:t>
            </a:r>
          </a:p>
          <a:p>
            <a:pPr>
              <a:spcAft>
                <a:spcPts val="1000"/>
              </a:spcAft>
            </a:pPr>
            <a:r>
              <a:rPr sz="1900" b="1">
                <a:solidFill>
                  <a:srgbClr val="F4F2FF"/>
                </a:solidFill>
                <a:latin typeface="Helvetica Neue"/>
              </a:rPr>
              <a:t>Defense &amp; sovereign systems.  </a:t>
            </a:r>
            <a:r>
              <a:rPr sz="1900">
                <a:solidFill>
                  <a:srgbClr val="9A94B4"/>
                </a:solidFill>
                <a:latin typeface="Helvetica Neue"/>
              </a:rPr>
              <a:t>An auditable, reproducible, capability-separated base.</a:t>
            </a:r>
          </a:p>
          <a:p>
            <a:pPr>
              <a:spcAft>
                <a:spcPts val="1000"/>
              </a:spcAft>
            </a:pPr>
            <a:r>
              <a:rPr sz="1900" b="1">
                <a:solidFill>
                  <a:srgbClr val="F4F2FF"/>
                </a:solidFill>
                <a:latin typeface="Helvetica Neue"/>
              </a:rPr>
              <a:t>Embedded &amp; edge / IoT.  </a:t>
            </a:r>
            <a:r>
              <a:rPr sz="1900">
                <a:solidFill>
                  <a:srgbClr val="9A94B4"/>
                </a:solidFill>
                <a:latin typeface="Helvetica Neue"/>
              </a:rPr>
              <a:t>Lean, isolated, self-healing in the field.</a:t>
            </a:r>
          </a:p>
          <a:p>
            <a:pPr>
              <a:spcAft>
                <a:spcPts val="1000"/>
              </a:spcAft>
            </a:pPr>
            <a:r>
              <a:rPr sz="1900" b="1">
                <a:solidFill>
                  <a:srgbClr val="F4F2FF"/>
                </a:solidFill>
                <a:latin typeface="Helvetica Neue"/>
              </a:rPr>
              <a:t>Gaming &amp; enthusiast.  </a:t>
            </a:r>
            <a:r>
              <a:rPr sz="1900">
                <a:solidFill>
                  <a:srgbClr val="9A94B4"/>
                </a:solidFill>
                <a:latin typeface="Helvetica Neue"/>
              </a:rPr>
              <a:t>The shipping beachhead — grassroots mindshare, today.</a:t>
            </a:r>
          </a:p>
          <a:p>
            <a:pPr>
              <a:spcAft>
                <a:spcPts val="1000"/>
              </a:spcAft>
            </a:pPr>
            <a:r>
              <a:rPr sz="1900" b="1">
                <a:solidFill>
                  <a:srgbClr val="F4F2FF"/>
                </a:solidFill>
                <a:latin typeface="Helvetica Neue"/>
              </a:rPr>
              <a:t>The Sigil developer platform.  </a:t>
            </a:r>
            <a:r>
              <a:rPr sz="1900">
                <a:solidFill>
                  <a:srgbClr val="9A94B4"/>
                </a:solidFill>
                <a:latin typeface="Helvetica Neue"/>
              </a:rPr>
              <a:t>The Python/Rust/Go adoption motion.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